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61" r:id="rId6"/>
    <p:sldId id="263" r:id="rId7"/>
    <p:sldId id="265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5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74A19-C979-6240-957C-30CA7750524C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6B72D-FC9A-8242-876D-8BBF62856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3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6B72D-FC9A-8242-876D-8BBF62856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ABFD-834E-424D-8C46-B07251A16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E47DB-262D-5A42-9720-6FF3B52A9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59789-8C8F-6646-B706-19E210C1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CEB1-951B-F64A-A1F0-5C89DFEC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EC653-B60A-AE4E-B564-D1FB0767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1A4D-66C4-5741-AD04-CC6D8C5C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BDA24-0897-654A-9B33-7F2BA4D0D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0D41-A5EB-984B-BBD3-EF5CBEC2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9DA86-835C-F94C-ACE6-55DEC2EE2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E555B-4498-DB47-A8D1-95F8190C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2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7E8DA-2AB2-694F-987E-DC6E96CD7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66253-7321-6A4E-B1F2-20335AE3F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4A4D-DDFB-6342-ABF8-7A98A9AD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81DB-09CC-1E49-BF7A-838706EE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51BC-B8D3-F745-85C4-B426CFFC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5A6B-7823-6D4C-9F0A-83364299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EC81D-1999-0148-8972-3E029E86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79DF6-23EF-8B46-AA19-85C924A4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F58CF-1A59-5D4A-B5D5-3000AB56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125E8-F710-AE4F-90F5-F18D0CDA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8850-637F-5E4F-A468-D4E2218E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37296-DC22-674B-9D02-BB35EBCC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2688-947D-D741-B63C-9DF9876D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720EB-E2BC-1344-A272-73EBA66E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E8219-19F3-F447-B316-E3E4F4E6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1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6D9B-2065-F041-8285-7208DDA0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D96AD-8058-1941-BC86-DA84345F4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A2E7E-50AD-2E40-B7C5-97C9A14DB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8F2BA-71E1-034D-907F-B36CAB3C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75507-4B2E-C847-99C7-700761D7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0E69C-C1B8-FF4E-AB56-C44B68A8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95BA-B92B-1D41-BA90-694F6F44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668B2-0E43-6740-AEBF-7C8265E3C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87D6C-E80E-1D44-AFDF-401143412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F86E7-50F3-3E4C-A2F6-A475D100A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90EB7-A030-BC48-91FD-23F909ECE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D90EFA-CE76-0543-A304-74254182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AC2F0-DAC6-7449-B5D5-2FC40E53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F5B44-4983-A34F-A1D7-A0DC8381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4860-6827-D34A-80F3-16750AF9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5D1CC-94DC-A342-9E77-ADCAE829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F1500-9B2F-3943-B070-B00B5DD5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20DBB-2712-F647-940C-2D7E3B30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DC621-7ADD-E54A-851A-9E889A25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E6B45-6247-254B-A651-D17D3715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CF080-A6BC-4F47-86B6-1F925E66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222C-7E23-1847-A550-47D9287A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BB12-8000-C442-8732-53EBAF2A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92DC4-7F31-604A-AD7D-5A82864BF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C7B17-5B28-254E-9DA0-0CF848DF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83D80-09C9-2146-9985-FEA1D60D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9BEC8-CC89-3D4D-A0E4-BCAA1376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FF62-08F9-B44B-AC89-1FB7ECB1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E7306-2895-7F4B-B736-B1AAED4A8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C42D4-8EE1-0448-9183-EA5766B83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931E5-CCBE-9647-B4B1-2F9859BA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CC29-F4E1-7A43-8927-258F6F2D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6D73-C5D0-0B43-9DF8-F24168F7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10D42-1371-3E45-844D-A5215C25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BA2BA-7C06-124A-A691-DA0262F0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E7CD4-1A59-2E4E-B602-789FDDF1F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C9A7-CB90-3144-924D-AC8CB87DD1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F185-DE68-D348-8004-5287A77EC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725D-7BB2-4543-A587-43D0C0C84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F6FF-E1A4-3747-B59C-82D72A22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5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0280-D094-9C44-8E24-F0991FD4F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2021-2022 School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2349A-D3CB-CD4C-A11A-9E08B48DD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Madame Wilder</a:t>
            </a:r>
          </a:p>
        </p:txBody>
      </p:sp>
    </p:spTree>
    <p:extLst>
      <p:ext uri="{BB962C8B-B14F-4D97-AF65-F5344CB8AC3E}">
        <p14:creationId xmlns:p14="http://schemas.microsoft.com/office/powerpoint/2010/main" val="140476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C017-90EF-E54F-84A0-53BE47CD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have a great year! </a:t>
            </a:r>
            <a:r>
              <a:rPr lang="en-US"/>
              <a:t>Allons-y!!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C98FA-A69B-8A4D-939D-9AE6C990C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00220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2B84-4677-DC4D-93F2-4CD0D696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Welcome to the New School Year! </a:t>
            </a:r>
            <a:r>
              <a:rPr lang="en-US" sz="3600" b="1" dirty="0"/>
              <a:t>Hi! I’m Mrs. Wilder! I love world language and love teaching students about it! I can’t wait to get this school year started! </a:t>
            </a:r>
            <a:br>
              <a:rPr lang="en-US" b="1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FF7683-8AB8-5640-A0A4-C28A93502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1927" y="1825625"/>
            <a:ext cx="5808145" cy="4351338"/>
          </a:xfrm>
        </p:spPr>
      </p:pic>
    </p:spTree>
    <p:extLst>
      <p:ext uri="{BB962C8B-B14F-4D97-AF65-F5344CB8AC3E}">
        <p14:creationId xmlns:p14="http://schemas.microsoft.com/office/powerpoint/2010/main" val="404380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9B83-A8C3-0447-9EEB-4670DAF5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Will Learn!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E7A7-5593-CB4C-84BB-C0A859C47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Our syllabus is packed with the skills we need to learn this year! Find your syllabus below: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French - https://</a:t>
            </a:r>
            <a:r>
              <a:rPr lang="en-US" dirty="0" err="1"/>
              <a:t>madamewilder.weebly.com</a:t>
            </a:r>
            <a:r>
              <a:rPr lang="en-US" dirty="0"/>
              <a:t>/6th-grade-french.html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Spanish - https://</a:t>
            </a:r>
            <a:r>
              <a:rPr lang="en-US" dirty="0" err="1"/>
              <a:t>madamewilder.weebly.com</a:t>
            </a:r>
            <a:r>
              <a:rPr lang="en-US" dirty="0"/>
              <a:t>/6th-grade-spanish.html</a:t>
            </a:r>
          </a:p>
          <a:p>
            <a:r>
              <a:rPr lang="en-US" dirty="0"/>
              <a:t>French 1A - https://</a:t>
            </a:r>
            <a:r>
              <a:rPr lang="en-US" dirty="0" err="1"/>
              <a:t>madamewilder.weebly.com</a:t>
            </a:r>
            <a:r>
              <a:rPr lang="en-US" dirty="0"/>
              <a:t>/french-1a-syllabus.html</a:t>
            </a:r>
          </a:p>
          <a:p>
            <a:r>
              <a:rPr lang="en-US" dirty="0"/>
              <a:t>French 1B - https://</a:t>
            </a:r>
            <a:r>
              <a:rPr lang="en-US" dirty="0" err="1"/>
              <a:t>madamewilder.weebly.com</a:t>
            </a:r>
            <a:r>
              <a:rPr lang="en-US" dirty="0"/>
              <a:t>/french-1b-syllabus.html</a:t>
            </a:r>
          </a:p>
          <a:p>
            <a:r>
              <a:rPr lang="en-US" dirty="0"/>
              <a:t>French 2 - https://</a:t>
            </a:r>
            <a:r>
              <a:rPr lang="en-US" dirty="0" err="1"/>
              <a:t>madamewilder.weebly.com</a:t>
            </a:r>
            <a:r>
              <a:rPr lang="en-US" dirty="0"/>
              <a:t>/french-2-syllabus.html</a:t>
            </a:r>
          </a:p>
        </p:txBody>
      </p:sp>
    </p:spTree>
    <p:extLst>
      <p:ext uri="{BB962C8B-B14F-4D97-AF65-F5344CB8AC3E}">
        <p14:creationId xmlns:p14="http://schemas.microsoft.com/office/powerpoint/2010/main" val="282354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BE6C-2BEF-CC41-AF25-A6A335CA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How We Will Learn!</a:t>
            </a:r>
            <a:br>
              <a:rPr lang="en-US" sz="3200" dirty="0"/>
            </a:br>
            <a:r>
              <a:rPr lang="en-US" sz="3200" dirty="0"/>
              <a:t>We will speak, read, write, and listen to the language while learning grammar, culture, geography, literature, and history in the following 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E0D3-9D48-8E4D-AFA9-DFA89F1C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reading aloud, white board practice, culture projects, </a:t>
            </a:r>
            <a:r>
              <a:rPr lang="en-US" sz="3600" b="1" dirty="0" err="1"/>
              <a:t>youtube</a:t>
            </a:r>
            <a:r>
              <a:rPr lang="en-US" sz="3600" b="1" dirty="0"/>
              <a:t> videos/creating videos, chants, songs, skits, maps, drawing cartoons, listening comprehension practice, games, dancing/acting, conversation and dialogues in pairs/groups/whole group, complex text-translations, pronunciation guides, graphic organizers, pictures to describe/manipulatives, worksheets, charts, vocabulary repetition, persuasive essays, teaching stations, textbook pages, food, and class celebrations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4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89E1-4253-2248-A503-2614FFAC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I Be Graded?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B4E3-33D6-2D4E-A0DC-8C214FC2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In class we will have:         The procedures for these are:</a:t>
            </a:r>
          </a:p>
          <a:p>
            <a:r>
              <a:rPr lang="en-US" dirty="0"/>
              <a:t>Classwork/Homework-                     at least two per week, skill mastery</a:t>
            </a:r>
          </a:p>
          <a:p>
            <a:r>
              <a:rPr lang="en-US" dirty="0"/>
              <a:t>Quizzes-                                              once every two weeks, handwritten</a:t>
            </a:r>
          </a:p>
          <a:p>
            <a:r>
              <a:rPr lang="en-US" dirty="0"/>
              <a:t>Project Presentations-                      one or two per quarter, Google Slides</a:t>
            </a:r>
          </a:p>
          <a:p>
            <a:r>
              <a:rPr lang="en-US" dirty="0"/>
              <a:t>Memorization Passages-                 one per semester, presented in class</a:t>
            </a:r>
          </a:p>
          <a:p>
            <a:r>
              <a:rPr lang="en-US" dirty="0"/>
              <a:t>Semester Exam-                                 one per semester, comprehensive</a:t>
            </a:r>
          </a:p>
          <a:p>
            <a:endParaRPr lang="en-US" dirty="0"/>
          </a:p>
          <a:p>
            <a:r>
              <a:rPr lang="en-US" dirty="0"/>
              <a:t>Percentages for these categories are based on Houston Academy guidelines.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4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E3C5-0ADC-9A45-ACBB-BA0668DA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Will I Find My Assignments?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68237-F6C5-FF40-92F4-42DEA17A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You will find your assignments on </a:t>
            </a:r>
            <a:r>
              <a:rPr lang="en-US" sz="3500" b="1" dirty="0"/>
              <a:t>Google Classroom </a:t>
            </a:r>
            <a:r>
              <a:rPr lang="en-US" sz="3000" dirty="0"/>
              <a:t>and also </a:t>
            </a:r>
            <a:r>
              <a:rPr lang="en-US" sz="3000" b="1" dirty="0" err="1"/>
              <a:t>madamewilder.weebly.com</a:t>
            </a:r>
            <a:endParaRPr lang="en-US" sz="3000" b="1" dirty="0"/>
          </a:p>
          <a:p>
            <a:r>
              <a:rPr lang="en-US" sz="3000" dirty="0"/>
              <a:t>You may also frequently check PowerSchool to see upcoming posted assignments.</a:t>
            </a:r>
          </a:p>
          <a:p>
            <a:r>
              <a:rPr lang="en-US" sz="3000" b="1" dirty="0"/>
              <a:t>Google Classroom Codes: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French - eahzp4r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Spanish - jomjhs3</a:t>
            </a:r>
          </a:p>
          <a:p>
            <a:r>
              <a:rPr lang="en-US" dirty="0"/>
              <a:t>French 1A - rdf3tnv</a:t>
            </a:r>
          </a:p>
          <a:p>
            <a:r>
              <a:rPr lang="en-US" dirty="0"/>
              <a:t>French 1B - reowi4k</a:t>
            </a:r>
          </a:p>
          <a:p>
            <a:r>
              <a:rPr lang="en-US" dirty="0"/>
              <a:t>French 2 - nopzqa7</a:t>
            </a:r>
          </a:p>
        </p:txBody>
      </p:sp>
    </p:spTree>
    <p:extLst>
      <p:ext uri="{BB962C8B-B14F-4D97-AF65-F5344CB8AC3E}">
        <p14:creationId xmlns:p14="http://schemas.microsoft.com/office/powerpoint/2010/main" val="149156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52C4-0A24-864F-A953-43785D46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Do I Need for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575C-9349-C740-8958-694C9842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When you visit the syllabus page for your class you will see what you need at the top of the page!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French - https://</a:t>
            </a:r>
            <a:r>
              <a:rPr lang="en-US" dirty="0" err="1"/>
              <a:t>madamewilder.weebly.com</a:t>
            </a:r>
            <a:r>
              <a:rPr lang="en-US" dirty="0"/>
              <a:t>/6th-grade-french.html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Spanish - https://</a:t>
            </a:r>
            <a:r>
              <a:rPr lang="en-US" dirty="0" err="1"/>
              <a:t>madamewilder.weebly.com</a:t>
            </a:r>
            <a:r>
              <a:rPr lang="en-US" dirty="0"/>
              <a:t>/6th-grade-spanish.html</a:t>
            </a:r>
          </a:p>
          <a:p>
            <a:r>
              <a:rPr lang="en-US" dirty="0"/>
              <a:t>French 1A - https://</a:t>
            </a:r>
            <a:r>
              <a:rPr lang="en-US" dirty="0" err="1"/>
              <a:t>madamewilder.weebly.com</a:t>
            </a:r>
            <a:r>
              <a:rPr lang="en-US" dirty="0"/>
              <a:t>/french-1a-syllabus.html</a:t>
            </a:r>
          </a:p>
          <a:p>
            <a:r>
              <a:rPr lang="en-US" dirty="0"/>
              <a:t>French 1B - https://</a:t>
            </a:r>
            <a:r>
              <a:rPr lang="en-US" dirty="0" err="1"/>
              <a:t>madamewilder.weebly.com</a:t>
            </a:r>
            <a:r>
              <a:rPr lang="en-US" dirty="0"/>
              <a:t>/french-1b-syllabus.html</a:t>
            </a:r>
          </a:p>
          <a:p>
            <a:r>
              <a:rPr lang="en-US" dirty="0"/>
              <a:t>French 2 - https://</a:t>
            </a:r>
            <a:r>
              <a:rPr lang="en-US" dirty="0" err="1"/>
              <a:t>madamewilder.weebly.com</a:t>
            </a:r>
            <a:r>
              <a:rPr lang="en-US" dirty="0"/>
              <a:t>/french-2-syllabus.html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4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2ED4-CE1D-D34E-A1BE-A7188082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Get Rewarded For Good Behavior? </a:t>
            </a:r>
            <a:br>
              <a:rPr lang="en-US" dirty="0"/>
            </a:br>
            <a:r>
              <a:rPr lang="en-US" dirty="0"/>
              <a:t>What IS Good Behavior?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EA78-7D89-814B-822D-BE2E0284F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Yes! I love to teach culture through food. We will have parties for good behavior at least three times a semester!</a:t>
            </a:r>
          </a:p>
          <a:p>
            <a:r>
              <a:rPr lang="en-US" dirty="0"/>
              <a:t>Good behavior is paying attention in class, respecting the teacher and respecting your classmates. Everything you say in class should be kind, necessary, and true. All three, all the time. </a:t>
            </a:r>
          </a:p>
          <a:p>
            <a:r>
              <a:rPr lang="en-US" dirty="0"/>
              <a:t>What happens if I don’t follow the rules? You will be disciplined according to the guidelines set by Houston Academy. I also have to right to take away planned parties. </a:t>
            </a:r>
          </a:p>
        </p:txBody>
      </p:sp>
    </p:spTree>
    <p:extLst>
      <p:ext uri="{BB962C8B-B14F-4D97-AF65-F5344CB8AC3E}">
        <p14:creationId xmlns:p14="http://schemas.microsoft.com/office/powerpoint/2010/main" val="56194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3A42-22B5-4D44-9E0B-266B4251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Study World Language Anyway?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327D-99CA-ED4E-98C6-E6D6A39B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400" dirty="0"/>
              <a:t>Twenty-five Reasons to Study Foreign Languages </a:t>
            </a:r>
            <a:r>
              <a:rPr lang="en-US" sz="11200" dirty="0"/>
              <a:t>(This is not my original content but I agree with every word. I took this from the internet!)</a:t>
            </a:r>
          </a:p>
          <a:p>
            <a:r>
              <a:rPr lang="en-US" sz="11200" dirty="0"/>
              <a:t>Foreign Language study creates more positive attitudes and less prejudice toward people who are different.</a:t>
            </a:r>
          </a:p>
          <a:p>
            <a:r>
              <a:rPr lang="en-US" sz="11200" dirty="0"/>
              <a:t>Analytical skills improve when students study a foreign language.</a:t>
            </a:r>
          </a:p>
          <a:p>
            <a:r>
              <a:rPr lang="en-US" sz="11200" dirty="0"/>
              <a:t>Business skills plus foreign language skills make an employee more valuable in the marketplace.</a:t>
            </a:r>
          </a:p>
          <a:p>
            <a:r>
              <a:rPr lang="en-US" sz="11200" dirty="0"/>
              <a:t>Dealing with another culture enables people to gain a more profound understanding of their own culture.</a:t>
            </a:r>
          </a:p>
          <a:p>
            <a:r>
              <a:rPr lang="en-US" sz="11200" dirty="0"/>
              <a:t>Creativity is increased with the study of foreign languages.</a:t>
            </a:r>
          </a:p>
          <a:p>
            <a:r>
              <a:rPr lang="en-US" sz="11200" dirty="0"/>
              <a:t>Graduates often cite foreign language courses as some of the most valuable courses in school because of the communication skills developed in the process.</a:t>
            </a:r>
          </a:p>
          <a:p>
            <a:r>
              <a:rPr lang="en-US" sz="11200" dirty="0"/>
              <a:t>International travel is made easier and more pleasant through knowing a foreign language.</a:t>
            </a:r>
          </a:p>
          <a:p>
            <a:r>
              <a:rPr lang="en-US" sz="11200" dirty="0"/>
              <a:t>Skills like problem solving and dealing with abstract concepts are increased when you study a foreign language.</a:t>
            </a:r>
          </a:p>
          <a:p>
            <a:r>
              <a:rPr lang="en-US" sz="11200" dirty="0"/>
              <a:t>Foreign language study enhances one’s opportunities in government, business, medicine, law, technology, military, industry, marketing, etc.</a:t>
            </a:r>
          </a:p>
          <a:p>
            <a:r>
              <a:rPr lang="en-US" sz="11200" dirty="0"/>
              <a:t>A second language improves your skills and grades in math and English and on the SAT and GRE.</a:t>
            </a:r>
          </a:p>
          <a:p>
            <a:r>
              <a:rPr lang="en-US" sz="11200" dirty="0"/>
              <a:t>Four out of five new jobs in the US are created as a result of foreign trade.</a:t>
            </a:r>
          </a:p>
          <a:p>
            <a:r>
              <a:rPr lang="en-US" sz="11200" dirty="0"/>
              <a:t>Foreign languages provide a competitive edge in career choices: one is able to communicate in a second language.</a:t>
            </a:r>
          </a:p>
          <a:p>
            <a:r>
              <a:rPr lang="en-US" sz="11200" dirty="0"/>
              <a:t>Foreign language study enhances listening skills and memory.</a:t>
            </a:r>
          </a:p>
          <a:p>
            <a:r>
              <a:rPr lang="en-US" sz="11200" dirty="0"/>
              <a:t>One participates more effectively and responsibly in a multi-cultural world if one knows another language.</a:t>
            </a:r>
          </a:p>
          <a:p>
            <a:r>
              <a:rPr lang="en-US" sz="11200" dirty="0"/>
              <a:t>Your marketable skills in the global economy are improved if you master another language.</a:t>
            </a:r>
          </a:p>
          <a:p>
            <a:r>
              <a:rPr lang="en-US" sz="11200" dirty="0"/>
              <a:t>Foreign language study offers a sense of the past - culturally and linguistically.</a:t>
            </a:r>
          </a:p>
          <a:p>
            <a:r>
              <a:rPr lang="en-US" sz="11200" dirty="0"/>
              <a:t>The study of a foreign tongue improves the knowledge of one’s own language: English vocabulary skills increase.</a:t>
            </a:r>
          </a:p>
          <a:p>
            <a:r>
              <a:rPr lang="en-US" sz="11200" dirty="0"/>
              <a:t>The study of foreign languages teaches and encourages respect for other peoples: it fosters an understanding of the interrelation of language and human nature.</a:t>
            </a:r>
          </a:p>
          <a:p>
            <a:r>
              <a:rPr lang="en-US" sz="11200" dirty="0"/>
              <a:t>Foreign languages expand one’s view of the world, expands one’s experiences, and makes one more flexible and tolerant.</a:t>
            </a:r>
          </a:p>
          <a:p>
            <a:r>
              <a:rPr lang="en-US" sz="11200" dirty="0"/>
              <a:t>Foreign languages expand one’s world view and limit the barriers between people: barriers cause distrust and fear.</a:t>
            </a:r>
          </a:p>
          <a:p>
            <a:r>
              <a:rPr lang="en-US" sz="11200" dirty="0"/>
              <a:t>Foreign language study leads to an appreciation of cultural diversity.</a:t>
            </a:r>
          </a:p>
          <a:p>
            <a:r>
              <a:rPr lang="en-US" sz="11200" dirty="0"/>
              <a:t>As immigration increases we need to prepare for changes in  American society.</a:t>
            </a:r>
          </a:p>
          <a:p>
            <a:r>
              <a:rPr lang="en-US" sz="11200" dirty="0"/>
              <a:t>One is at a distinct advantage in the global market if one is as bilingual as possible.</a:t>
            </a:r>
          </a:p>
          <a:p>
            <a:r>
              <a:rPr lang="en-US" sz="11200" dirty="0"/>
              <a:t>Foreign languages open the door to art, music, dance, fashion, cuisine, film, philosophy, science.</a:t>
            </a:r>
          </a:p>
          <a:p>
            <a:r>
              <a:rPr lang="en-US" sz="11200" dirty="0"/>
              <a:t>Foreign language study is simply part of a very basic education: to “educate” is to lead out, to lead out of confinement and narrowness and darkness.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47618</TotalTime>
  <Words>1048</Words>
  <Application>Microsoft Macintosh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2021-2022 School Year</vt:lpstr>
      <vt:lpstr>Welcome to the New School Year! Hi! I’m Mrs. Wilder! I love world language and love teaching students about it! I can’t wait to get this school year started!  </vt:lpstr>
      <vt:lpstr>What We Will Learn!</vt:lpstr>
      <vt:lpstr>How We Will Learn! We will speak, read, write, and listen to the language while learning grammar, culture, geography, literature, and history in the following ways:</vt:lpstr>
      <vt:lpstr>How Will I Be Graded?</vt:lpstr>
      <vt:lpstr>Where Will I Find My Assignments? </vt:lpstr>
      <vt:lpstr>What Do I Need for Class?</vt:lpstr>
      <vt:lpstr>Do I Get Rewarded For Good Behavior?  What IS Good Behavior?</vt:lpstr>
      <vt:lpstr>Why Do I Need to Study World Language Anyway? </vt:lpstr>
      <vt:lpstr>Let’s have a great year! Allons-y!!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 School Year</dc:title>
  <dc:creator>Microsoft Office User</dc:creator>
  <cp:lastModifiedBy>Microsoft Office User</cp:lastModifiedBy>
  <cp:revision>32</cp:revision>
  <dcterms:created xsi:type="dcterms:W3CDTF">2021-05-25T16:45:21Z</dcterms:created>
  <dcterms:modified xsi:type="dcterms:W3CDTF">2021-07-17T16:22:05Z</dcterms:modified>
</cp:coreProperties>
</file>